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2DDC-38A1-461A-90D4-41D24355901C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2849-67F9-4776-9633-C830A393F5B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2DDC-38A1-461A-90D4-41D24355901C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2849-67F9-4776-9633-C830A393F5B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2DDC-38A1-461A-90D4-41D24355901C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2849-67F9-4776-9633-C830A393F5B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2DDC-38A1-461A-90D4-41D24355901C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2849-67F9-4776-9633-C830A393F5B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2DDC-38A1-461A-90D4-41D24355901C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2849-67F9-4776-9633-C830A393F5B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2DDC-38A1-461A-90D4-41D24355901C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2849-67F9-4776-9633-C830A393F5B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2DDC-38A1-461A-90D4-41D24355901C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2849-67F9-4776-9633-C830A393F5B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2DDC-38A1-461A-90D4-41D24355901C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2849-67F9-4776-9633-C830A393F5B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2DDC-38A1-461A-90D4-41D24355901C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2849-67F9-4776-9633-C830A393F5B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2DDC-38A1-461A-90D4-41D24355901C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2849-67F9-4776-9633-C830A393F5B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2DDC-38A1-461A-90D4-41D24355901C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152849-67F9-4776-9633-C830A393F5BB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472DDC-38A1-461A-90D4-41D24355901C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152849-67F9-4776-9633-C830A393F5BB}" type="slidenum">
              <a:rPr lang="en-IN" smtClean="0"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052513"/>
            <a:ext cx="9144000" cy="1008062"/>
          </a:xfrm>
        </p:spPr>
        <p:txBody>
          <a:bodyPr>
            <a:normAutofit/>
          </a:bodyPr>
          <a:lstStyle/>
          <a:p>
            <a:pPr algn="ctr"/>
            <a:r>
              <a:rPr lang="en-IN" sz="4400" dirty="0" smtClean="0">
                <a:solidFill>
                  <a:srgbClr val="FF0000"/>
                </a:solidFill>
              </a:rPr>
              <a:t>SUBRINGS</a:t>
            </a:r>
            <a:endParaRPr lang="en-IN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924175"/>
            <a:ext cx="8424863" cy="2736850"/>
          </a:xfrm>
        </p:spPr>
        <p:txBody>
          <a:bodyPr>
            <a:normAutofit fontScale="62500" lnSpcReduction="20000"/>
          </a:bodyPr>
          <a:lstStyle/>
          <a:p>
            <a:endParaRPr lang="en-IN" dirty="0" smtClean="0"/>
          </a:p>
          <a:p>
            <a:endParaRPr lang="en-IN" dirty="0" smtClean="0"/>
          </a:p>
          <a:p>
            <a:pPr marL="0" indent="0" algn="ctr">
              <a:buNone/>
            </a:pPr>
            <a:r>
              <a:rPr lang="en-IN" sz="3800" dirty="0" smtClean="0">
                <a:solidFill>
                  <a:srgbClr val="FF0000"/>
                </a:solidFill>
              </a:rPr>
              <a:t>BY</a:t>
            </a:r>
          </a:p>
          <a:p>
            <a:pPr marL="0" indent="0" algn="ctr">
              <a:buNone/>
            </a:pPr>
            <a:endParaRPr lang="en-IN" sz="3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IN" sz="3800" dirty="0" smtClean="0">
                <a:solidFill>
                  <a:srgbClr val="FF0000"/>
                </a:solidFill>
              </a:rPr>
              <a:t>K. </a:t>
            </a:r>
            <a:r>
              <a:rPr lang="en-IN" sz="3800" dirty="0" err="1" smtClean="0">
                <a:solidFill>
                  <a:srgbClr val="FF0000"/>
                </a:solidFill>
              </a:rPr>
              <a:t>Shalini</a:t>
            </a:r>
            <a:endParaRPr lang="en-IN" sz="3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IN" sz="3800" dirty="0" smtClean="0">
                <a:solidFill>
                  <a:srgbClr val="FF0000"/>
                </a:solidFill>
              </a:rPr>
              <a:t>Lecturer in Mathematics</a:t>
            </a:r>
          </a:p>
          <a:p>
            <a:pPr marL="0" indent="0" algn="ctr">
              <a:buNone/>
            </a:pPr>
            <a:r>
              <a:rPr lang="en-IN" sz="3800" dirty="0" err="1" smtClean="0">
                <a:solidFill>
                  <a:srgbClr val="FF0000"/>
                </a:solidFill>
              </a:rPr>
              <a:t>Skr</a:t>
            </a:r>
            <a:r>
              <a:rPr lang="en-IN" sz="3800" dirty="0" smtClean="0">
                <a:solidFill>
                  <a:srgbClr val="FF0000"/>
                </a:solidFill>
              </a:rPr>
              <a:t> &amp; </a:t>
            </a:r>
            <a:r>
              <a:rPr lang="en-IN" sz="3800" dirty="0" err="1" smtClean="0">
                <a:solidFill>
                  <a:srgbClr val="FF0000"/>
                </a:solidFill>
              </a:rPr>
              <a:t>Skr</a:t>
            </a:r>
            <a:r>
              <a:rPr lang="en-IN" sz="3800" dirty="0" smtClean="0">
                <a:solidFill>
                  <a:srgbClr val="FF0000"/>
                </a:solidFill>
              </a:rPr>
              <a:t> Govt. College for Women,</a:t>
            </a:r>
          </a:p>
          <a:p>
            <a:pPr marL="0" indent="0" algn="ctr">
              <a:buNone/>
            </a:pPr>
            <a:r>
              <a:rPr lang="en-IN" sz="3800" dirty="0" err="1" smtClean="0">
                <a:solidFill>
                  <a:srgbClr val="FF0000"/>
                </a:solidFill>
              </a:rPr>
              <a:t>Kadapa</a:t>
            </a:r>
            <a:r>
              <a:rPr lang="en-IN" sz="3800" dirty="0" smtClean="0">
                <a:solidFill>
                  <a:srgbClr val="FF0000"/>
                </a:solidFill>
              </a:rPr>
              <a:t>.</a:t>
            </a:r>
            <a:endParaRPr lang="en-IN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8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n-IN" sz="4000" dirty="0" err="1" smtClean="0"/>
              <a:t>Homomorphisms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 smtClean="0"/>
              <a:t>Let R,R’ be two rings. A mapping f:R    R’ is said to be homomorphism if</a:t>
            </a:r>
          </a:p>
          <a:p>
            <a:pPr marL="0" indent="0">
              <a:buNone/>
            </a:pPr>
            <a:r>
              <a:rPr lang="en-IN" sz="2000" dirty="0" smtClean="0"/>
              <a:t>              a) f(</a:t>
            </a:r>
            <a:r>
              <a:rPr lang="en-IN" sz="2000" dirty="0" err="1" smtClean="0"/>
              <a:t>a+b</a:t>
            </a:r>
            <a:r>
              <a:rPr lang="en-IN" sz="2000" dirty="0" smtClean="0"/>
              <a:t>)=f(a)+f(b)      b) f(</a:t>
            </a:r>
            <a:r>
              <a:rPr lang="en-IN" sz="2000" dirty="0" err="1" smtClean="0"/>
              <a:t>ab</a:t>
            </a:r>
            <a:r>
              <a:rPr lang="en-IN" sz="2000" dirty="0" smtClean="0"/>
              <a:t>)=f(a)f(b)                                           Theorem:  The </a:t>
            </a:r>
            <a:r>
              <a:rPr lang="en-IN" sz="2000" dirty="0" err="1" smtClean="0"/>
              <a:t>homomorphic</a:t>
            </a:r>
            <a:r>
              <a:rPr lang="en-IN" sz="2000" dirty="0" smtClean="0"/>
              <a:t> image of a ring is a ring</a:t>
            </a:r>
          </a:p>
          <a:p>
            <a:pPr marL="0" indent="0">
              <a:buNone/>
            </a:pPr>
            <a:endParaRPr lang="en-IN" sz="2400" dirty="0" smtClean="0"/>
          </a:p>
          <a:p>
            <a:pPr marL="0" indent="0">
              <a:buNone/>
            </a:pPr>
            <a:r>
              <a:rPr lang="en-IN" sz="2400" dirty="0" smtClean="0"/>
              <a:t> 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63143" y="15567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dell\Downloads\WhatsApp Image 2020-12-15 at 7.57.16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87849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8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/>
              <a:t>R’ is an Integral domain if R is an Integral domain</a:t>
            </a:r>
            <a:endParaRPr lang="en-IN" sz="3600" dirty="0"/>
          </a:p>
        </p:txBody>
      </p:sp>
      <p:pic>
        <p:nvPicPr>
          <p:cNvPr id="2050" name="Picture 2" descr="C:\Users\dell\Downloads\WhatsApp Image 2020-12-15 at 8.03.44 PM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5163"/>
            <a:ext cx="864096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0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en-IN" sz="4000" dirty="0" smtClean="0"/>
              <a:t>R’ is a field if R is a field</a:t>
            </a:r>
            <a:endParaRPr lang="en-IN" sz="4000" dirty="0"/>
          </a:p>
        </p:txBody>
      </p:sp>
      <p:pic>
        <p:nvPicPr>
          <p:cNvPr id="3074" name="Picture 2" descr="C:\Users\dell\Downloads\WhatsApp Image 2020-12-15 at 8.06.54 P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0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Kernel of a Homomorphism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9118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sz="2400" dirty="0" smtClean="0"/>
                  <a:t>Let R, R’ be two rings and  </a:t>
                </a:r>
                <a14:m>
                  <m:oMath xmlns:m="http://schemas.openxmlformats.org/officeDocument/2006/math">
                    <m:r>
                      <a:rPr lang="en-IN" sz="2400" i="1"/>
                      <m:t>𝑓</m:t>
                    </m:r>
                    <m:r>
                      <a:rPr lang="en-IN" sz="2400" i="1"/>
                      <m:t>:</m:t>
                    </m:r>
                    <m:r>
                      <a:rPr lang="en-IN" sz="2400" i="1"/>
                      <m:t>𝑅</m:t>
                    </m:r>
                    <m:r>
                      <a:rPr lang="en-IN" sz="2400" i="1"/>
                      <m:t>→</m:t>
                    </m:r>
                    <m:r>
                      <a:rPr lang="en-IN" sz="2400" i="1"/>
                      <m:t>𝑅</m:t>
                    </m:r>
                    <m:r>
                      <a:rPr lang="en-IN" sz="2400" i="1"/>
                      <m:t>′</m:t>
                    </m:r>
                  </m:oMath>
                </a14:m>
                <a:r>
                  <a:rPr lang="en-IN" sz="2400" dirty="0" smtClean="0"/>
                  <a:t> be a homomorphism. The set </a:t>
                </a:r>
                <a14:m>
                  <m:oMath xmlns:m="http://schemas.openxmlformats.org/officeDocument/2006/math">
                    <m:r>
                      <a:rPr lang="en-IN" sz="2400" i="1"/>
                      <m:t>{</m:t>
                    </m:r>
                    <m:r>
                      <a:rPr lang="en-IN" sz="2400" i="1"/>
                      <m:t>𝑥</m:t>
                    </m:r>
                    <m:r>
                      <a:rPr lang="en-IN" sz="2400" i="1"/>
                      <m:t>∈</m:t>
                    </m:r>
                    <m:r>
                      <a:rPr lang="en-IN" sz="2400" i="1"/>
                      <m:t>𝑅</m:t>
                    </m:r>
                  </m:oMath>
                </a14:m>
                <a:r>
                  <a:rPr lang="en-IN" sz="2400" dirty="0" smtClean="0"/>
                  <a:t>/</a:t>
                </a:r>
                <a14:m>
                  <m:oMath xmlns:m="http://schemas.openxmlformats.org/officeDocument/2006/math">
                    <m:r>
                      <a:rPr lang="en-IN" sz="2400" i="1"/>
                      <m:t>𝑓</m:t>
                    </m:r>
                    <m:d>
                      <m:dPr>
                        <m:ctrlPr>
                          <a:rPr lang="en-IN" sz="2400" i="1"/>
                        </m:ctrlPr>
                      </m:dPr>
                      <m:e>
                        <m:r>
                          <a:rPr lang="en-IN" sz="2400" i="1"/>
                          <m:t>𝑥</m:t>
                        </m:r>
                      </m:e>
                    </m:d>
                    <m:r>
                      <a:rPr lang="en-IN" sz="2400" i="1"/>
                      <m:t>=0′</m:t>
                    </m:r>
                  </m:oMath>
                </a14:m>
                <a:r>
                  <a:rPr lang="en-IN" sz="2400" dirty="0" smtClean="0"/>
                  <a:t>} is defined as the Kernel of the homomorphism.</a:t>
                </a:r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 smtClean="0"/>
                  <a:t>Theorem: If f is a homomorphism of a ring R into a ring R’ then Kerf is an ideal of R</a:t>
                </a:r>
              </a:p>
              <a:p>
                <a:pPr marL="0" indent="0">
                  <a:buNone/>
                </a:pPr>
                <a:endParaRPr lang="en-IN" sz="2400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911824"/>
              </a:xfrm>
              <a:blipFill rotWithShape="1">
                <a:blip r:embed="rId2"/>
                <a:stretch>
                  <a:fillRect l="-1259" t="-9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dell\Downloads\WhatsApp Image 2020-12-15 at 8.15.24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9036496" cy="36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5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If f is a homomorphism of a ring R into R’ then f is an onto isomorphism </a:t>
            </a:r>
            <a:r>
              <a:rPr lang="en-IN" sz="2800" dirty="0" err="1" smtClean="0"/>
              <a:t>iff</a:t>
            </a:r>
            <a:r>
              <a:rPr lang="en-IN" sz="2800" dirty="0" smtClean="0"/>
              <a:t> kerf={0}</a:t>
            </a:r>
            <a:endParaRPr lang="en-IN" sz="2800" dirty="0"/>
          </a:p>
        </p:txBody>
      </p:sp>
      <p:pic>
        <p:nvPicPr>
          <p:cNvPr id="5122" name="Picture 2" descr="C:\Users\dell\Downloads\WhatsApp Image 2020-12-15 at 8.19.46 P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849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0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en-IN" sz="3600" dirty="0" smtClean="0"/>
              <a:t>Fundamental theorem of Homomorphism</a:t>
            </a:r>
            <a:endParaRPr lang="en-IN" sz="3600" dirty="0"/>
          </a:p>
        </p:txBody>
      </p:sp>
      <p:pic>
        <p:nvPicPr>
          <p:cNvPr id="6146" name="Picture 2" descr="C:\Users\dell\Downloads\WhatsApp Image 2020-12-15 at 8.22.24 P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1556792"/>
            <a:ext cx="82296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3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dell\Downloads\WhatsApp Image 2020-12-15 at 8.25.09 P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5698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45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</a:t>
            </a:r>
            <a:endParaRPr lang="en-IN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71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Subrings: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8398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sz="2000" dirty="0" err="1"/>
                  <a:t>Def</a:t>
                </a:r>
                <a:r>
                  <a:rPr lang="en-IN" sz="2000" dirty="0"/>
                  <a:t>: Let (R,+,.) be a ring and S be a non-empty subset of R. If (S,+,.) is also a ring w.r.to operations then (S,+,.) is a subring of </a:t>
                </a:r>
                <a:r>
                  <a:rPr lang="en-IN" sz="2000" dirty="0" smtClean="0"/>
                  <a:t>R</a:t>
                </a:r>
              </a:p>
              <a:p>
                <a:pPr marL="0" indent="0">
                  <a:buNone/>
                </a:pPr>
                <a:r>
                  <a:rPr lang="en-IN" sz="2000" dirty="0" smtClean="0"/>
                  <a:t>Theorem</a:t>
                </a:r>
                <a:r>
                  <a:rPr lang="en-IN" sz="2000" dirty="0"/>
                  <a:t>: Let S be a non empty subset of a ring R. </a:t>
                </a:r>
                <a:r>
                  <a:rPr lang="en-IN" sz="2000" dirty="0"/>
                  <a:t>Then S is a subring of R </a:t>
                </a:r>
                <a:r>
                  <a:rPr lang="en-IN" sz="2000" dirty="0" err="1"/>
                  <a:t>iff</a:t>
                </a:r>
                <a:r>
                  <a:rPr lang="en-IN" sz="2000" dirty="0"/>
                  <a:t> a-b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N" sz="2000" dirty="0"/>
                  <a:t>S and </a:t>
                </a:r>
                <a:r>
                  <a:rPr lang="en-IN" sz="2000" dirty="0" err="1"/>
                  <a:t>ab</a:t>
                </a:r>
                <a:r>
                  <a:rPr lang="en-IN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N" sz="2000" dirty="0" smtClean="0"/>
                  <a:t>S</a:t>
                </a:r>
              </a:p>
              <a:p>
                <a:pPr marL="0" indent="0">
                  <a:buNone/>
                </a:pPr>
                <a:endParaRPr lang="en-IN" sz="2000" dirty="0" smtClean="0"/>
              </a:p>
              <a:p>
                <a:pPr marL="0" indent="0">
                  <a:buNone/>
                </a:pPr>
                <a:endParaRPr lang="en-IN" sz="2000" dirty="0"/>
              </a:p>
              <a:p>
                <a:endParaRPr lang="en-IN" sz="2000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839816"/>
              </a:xfrm>
              <a:blipFill rotWithShape="1">
                <a:blip r:embed="rId2"/>
                <a:stretch>
                  <a:fillRect l="-741" t="-630" r="-12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dell\Downloads\WhatsApp Image 2020-12-06 at 3.05.13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5600"/>
            <a:ext cx="8928992" cy="384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9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76064"/>
          </a:xfrm>
        </p:spPr>
        <p:txBody>
          <a:bodyPr>
            <a:noAutofit/>
          </a:bodyPr>
          <a:lstStyle/>
          <a:p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/>
              <a:t/>
            </a:r>
            <a:br>
              <a:rPr lang="en-IN" sz="2800" dirty="0"/>
            </a:b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/>
              <a:t/>
            </a:r>
            <a:br>
              <a:rPr lang="en-IN" sz="2800" dirty="0"/>
            </a:b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/>
              <a:t/>
            </a:r>
            <a:br>
              <a:rPr lang="en-IN" sz="2800" dirty="0"/>
            </a:b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/>
              <a:t/>
            </a:r>
            <a:br>
              <a:rPr lang="en-IN" sz="2800" dirty="0"/>
            </a:b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/>
              <a:t/>
            </a:r>
            <a:br>
              <a:rPr lang="en-IN" sz="2800" dirty="0"/>
            </a:b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/>
              <a:t> </a:t>
            </a:r>
            <a:r>
              <a:rPr lang="en-IN" sz="2800" dirty="0" smtClean="0"/>
              <a:t>  </a:t>
            </a:r>
            <a:br>
              <a:rPr lang="en-IN" sz="2800" dirty="0" smtClean="0"/>
            </a:b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/>
              <a:t/>
            </a:r>
            <a:br>
              <a:rPr lang="en-IN" sz="2800" dirty="0"/>
            </a:b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/>
              <a:t/>
            </a:r>
            <a:br>
              <a:rPr lang="en-IN" sz="2800" dirty="0"/>
            </a:b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/>
              <a:t/>
            </a:r>
            <a:br>
              <a:rPr lang="en-IN" sz="2800" dirty="0"/>
            </a:b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smtClean="0"/>
              <a:t>Theorem</a:t>
            </a:r>
            <a:r>
              <a:rPr lang="en-IN" sz="2800" dirty="0"/>
              <a:t>: The intersection of two subrings of a ring is also a subring of R</a:t>
            </a:r>
            <a:br>
              <a:rPr lang="en-IN" sz="2800" dirty="0"/>
            </a:br>
            <a:endParaRPr lang="en-IN" sz="2400" dirty="0"/>
          </a:p>
        </p:txBody>
      </p:sp>
      <p:pic>
        <p:nvPicPr>
          <p:cNvPr id="4" name="Picture 2" descr="C:\Users\dell\Downloads\WhatsApp Image 2020-12-06 at 3.08.30 P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9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IN" dirty="0"/>
              <a:t>Ideals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1278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sz="2400" dirty="0"/>
                  <a:t>Def: Let (R,+,.) be a ring. A non empty </a:t>
                </a:r>
                <a:r>
                  <a:rPr lang="en-IN" sz="2400" dirty="0" err="1"/>
                  <a:t>susbset</a:t>
                </a:r>
                <a:r>
                  <a:rPr lang="en-IN" sz="2400" dirty="0"/>
                  <a:t> U of R is called an Ideal if i)</a:t>
                </a:r>
                <a:r>
                  <a:rPr lang="en-IN" sz="2400" dirty="0" err="1"/>
                  <a:t>a,b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N" sz="2400" dirty="0"/>
                  <a:t>U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IN" sz="2400" dirty="0"/>
                  <a:t> a-b</a:t>
                </a:r>
                <a:r>
                  <a:rPr lang="en-IN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N" sz="2400" dirty="0"/>
                  <a:t>U  ii) a</a:t>
                </a:r>
                <a:r>
                  <a:rPr lang="en-IN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N" sz="2400" dirty="0"/>
                  <a:t>U and r</a:t>
                </a:r>
                <a:r>
                  <a:rPr lang="en-IN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N" sz="2400" dirty="0"/>
                  <a:t>R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IN" sz="2400" dirty="0"/>
                  <a:t>ar,ra</a:t>
                </a:r>
                <a:r>
                  <a:rPr lang="en-IN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N" sz="2400" dirty="0"/>
                  <a:t>U </a:t>
                </a:r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/>
                  <a:t>The intersection of two ideals of a ring R is an ideal of </a:t>
                </a:r>
                <a:r>
                  <a:rPr lang="en-IN" sz="2400" dirty="0" smtClean="0"/>
                  <a:t>R</a:t>
                </a:r>
              </a:p>
              <a:p>
                <a:pPr marL="0" indent="0">
                  <a:buNone/>
                </a:pPr>
                <a:endParaRPr lang="en-IN" sz="2400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127848"/>
              </a:xfrm>
              <a:blipFill rotWithShape="1">
                <a:blip r:embed="rId2"/>
                <a:stretch>
                  <a:fillRect l="-1111" t="-950" r="-18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dell\Downloads\WhatsApp Image 2020-12-06 at 3.15.31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88392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8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36712"/>
                <a:ext cx="8229600" cy="864096"/>
              </a:xfrm>
            </p:spPr>
            <p:txBody>
              <a:bodyPr>
                <a:noAutofit/>
              </a:bodyPr>
              <a:lstStyle/>
              <a:p>
                <a:r>
                  <a:rPr lang="en-IN" sz="2400" dirty="0" smtClean="0"/>
                  <a:t/>
                </a:r>
                <a:br>
                  <a:rPr lang="en-IN" sz="2400" dirty="0" smtClean="0"/>
                </a:br>
                <a:r>
                  <a:rPr lang="en-IN" sz="2400" dirty="0"/>
                  <a:t/>
                </a:r>
                <a:br>
                  <a:rPr lang="en-IN" sz="2400" dirty="0"/>
                </a:br>
                <a:r>
                  <a:rPr lang="en-IN" sz="2400" dirty="0" smtClean="0"/>
                  <a:t>If </a:t>
                </a:r>
                <a:r>
                  <a:rPr lang="en-IN" sz="2400" dirty="0"/>
                  <a:t>U1 and U2 are two ideals of a ring R then U1UU2 is an ideal  of R if and only if U1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  <a:ea typeface="Cambria Math"/>
                      </a:rPr>
                      <m:t>∁</m:t>
                    </m:r>
                  </m:oMath>
                </a14:m>
                <a:r>
                  <a:rPr lang="en-IN" sz="2400" dirty="0"/>
                  <a:t>U2  of U2</a:t>
                </a:r>
                <a:r>
                  <a:rPr lang="en-IN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/>
                        <a:ea typeface="Cambria Math"/>
                      </a:rPr>
                      <m:t>∁</m:t>
                    </m:r>
                  </m:oMath>
                </a14:m>
                <a:r>
                  <a:rPr lang="en-IN" sz="2400" dirty="0"/>
                  <a:t>U1</a:t>
                </a:r>
                <a:br>
                  <a:rPr lang="en-IN" sz="2400" dirty="0"/>
                </a:br>
                <a:endParaRPr lang="en-IN" sz="2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36712"/>
                <a:ext cx="8229600" cy="864096"/>
              </a:xfrm>
              <a:blipFill rotWithShape="1">
                <a:blip r:embed="rId2"/>
                <a:stretch>
                  <a:fillRect l="-2222" t="-114789" r="-2519" b="-183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dell\Downloads\WhatsApp Image 2020-12-06 at 3.18.43 PM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7338"/>
            <a:ext cx="8784975" cy="47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Principal Ideals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Let R be a commutative ring with unity and a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N" dirty="0"/>
                  <a:t>R. The Ideal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latin typeface="Cambria Math"/>
                          </a:rPr>
                          <m:t>𝑟𝑎</m:t>
                        </m:r>
                        <m:r>
                          <a:rPr lang="en-IN" i="1">
                            <a:latin typeface="Cambria Math"/>
                          </a:rPr>
                          <m:t>/</m:t>
                        </m:r>
                        <m:r>
                          <a:rPr lang="en-IN" i="1">
                            <a:latin typeface="Cambria Math"/>
                          </a:rPr>
                          <m:t>𝑟</m:t>
                        </m:r>
                        <m:r>
                          <a:rPr lang="en-IN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IN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IN" dirty="0"/>
                  <a:t>of all multiples of a is called the principal ideal generated by ‘a’ and it is denoted by (a).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r>
                  <a:rPr lang="en-IN" dirty="0"/>
                  <a:t>Principal Ideal Ring: A commutative ring R with unity is a principal ideal ring if every ideal in R is a principal ideal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11" r="-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54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/>
              <a:t>Theorem: The ring of Integers is a principal ideal ring</a:t>
            </a:r>
            <a:endParaRPr lang="en-IN" sz="3200" dirty="0"/>
          </a:p>
        </p:txBody>
      </p:sp>
      <p:pic>
        <p:nvPicPr>
          <p:cNvPr id="4" name="Picture 4" descr="C:\Users\dell\Downloads\WhatsApp Image 2020-12-06 at 3.33.05 P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2" y="1916832"/>
            <a:ext cx="8750041" cy="7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dell\Downloads\WhatsApp Image 2020-12-06 at 3.48.10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2" y="2780928"/>
            <a:ext cx="875004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0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Euclidean 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Def: An Integral Domain R is said to be Euclidean ring if every a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IN" dirty="0"/>
                  <a:t>0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N" dirty="0"/>
                  <a:t>R there is defined a non  negative integer d(a) such that </a:t>
                </a:r>
              </a:p>
              <a:p>
                <a:pPr marL="0" indent="0">
                  <a:buNone/>
                </a:pPr>
                <a:r>
                  <a:rPr lang="en-IN" dirty="0"/>
                  <a:t>1) For all </a:t>
                </a:r>
                <a:r>
                  <a:rPr lang="en-IN" dirty="0" err="1"/>
                  <a:t>a,b</a:t>
                </a:r>
                <a:r>
                  <a:rPr lang="en-I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N" dirty="0"/>
                  <a:t>R,  d(a)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IN" dirty="0"/>
                  <a:t>d(</a:t>
                </a:r>
                <a:r>
                  <a:rPr lang="en-IN" dirty="0" err="1"/>
                  <a:t>ab</a:t>
                </a:r>
                <a:r>
                  <a:rPr lang="en-IN" dirty="0"/>
                  <a:t>)</a:t>
                </a:r>
              </a:p>
              <a:p>
                <a:pPr marL="0" indent="0">
                  <a:buNone/>
                </a:pPr>
                <a:r>
                  <a:rPr lang="en-IN" dirty="0"/>
                  <a:t>2) For any </a:t>
                </a:r>
                <a:r>
                  <a:rPr lang="en-IN" dirty="0" err="1"/>
                  <a:t>a,b</a:t>
                </a:r>
                <a:r>
                  <a:rPr lang="en-I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N" dirty="0"/>
                  <a:t>R, there exist </a:t>
                </a:r>
                <a:r>
                  <a:rPr lang="en-IN" dirty="0" err="1"/>
                  <a:t>q,r</a:t>
                </a:r>
                <a:r>
                  <a:rPr lang="en-I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N" dirty="0"/>
                  <a:t>R such that a=</a:t>
                </a:r>
                <a:r>
                  <a:rPr lang="en-IN" dirty="0" err="1"/>
                  <a:t>bq+r</a:t>
                </a:r>
                <a:r>
                  <a:rPr lang="en-IN" dirty="0"/>
                  <a:t> where either r=0 or d(r)&lt;d(b)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11" r="-12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56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en-IN" sz="3600" dirty="0"/>
              <a:t>Theorem:  Every field is a Euclidean Ring</a:t>
            </a:r>
          </a:p>
        </p:txBody>
      </p:sp>
      <p:pic>
        <p:nvPicPr>
          <p:cNvPr id="4" name="Picture 4" descr="C:\Users\dell\Downloads\WhatsApp Image 2020-12-06 at 3.44.48 PM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296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ll\Downloads\WhatsApp Image 2020-12-06 at 3.36.02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1" y="3789040"/>
            <a:ext cx="8666517" cy="24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43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468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SUBRINGS</vt:lpstr>
      <vt:lpstr>Subrings:</vt:lpstr>
      <vt:lpstr>                       Theorem: The intersection of two subrings of a ring is also a subring of R </vt:lpstr>
      <vt:lpstr>Ideals</vt:lpstr>
      <vt:lpstr>  If U1 and U2 are two ideals of a ring R then U1UU2 is an ideal  of R if and only if U1∁U2  of U2 ∁U1 </vt:lpstr>
      <vt:lpstr>Principal Ideals</vt:lpstr>
      <vt:lpstr>Theorem: The ring of Integers is a principal ideal ring</vt:lpstr>
      <vt:lpstr>Euclidean Rings</vt:lpstr>
      <vt:lpstr>Theorem:  Every field is a Euclidean Ring</vt:lpstr>
      <vt:lpstr>Homomorphisms</vt:lpstr>
      <vt:lpstr>R’ is an Integral domain if R is an Integral domain</vt:lpstr>
      <vt:lpstr>R’ is a field if R is a field</vt:lpstr>
      <vt:lpstr>Kernel of a Homomorphism</vt:lpstr>
      <vt:lpstr>If f is a homomorphism of a ring R into R’ then f is an onto isomorphism iff kerf={0}</vt:lpstr>
      <vt:lpstr>Fundamental theorem of Homomorphism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SUBRINGS</dc:title>
  <dc:creator>dell</dc:creator>
  <cp:lastModifiedBy>dell</cp:lastModifiedBy>
  <cp:revision>19</cp:revision>
  <dcterms:created xsi:type="dcterms:W3CDTF">2020-12-15T13:43:45Z</dcterms:created>
  <dcterms:modified xsi:type="dcterms:W3CDTF">2020-12-15T15:00:40Z</dcterms:modified>
</cp:coreProperties>
</file>